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969a3136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969a3136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969a3136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969a3136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a969a31365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a969a3136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969a3136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969a3136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2aca961ca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2aca961c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2aca961ca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b2aca961ca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2ce26f56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b2ce26f56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2aca961c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2aca961c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969a3136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969a3136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2aca961c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2aca961c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969a3136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969a3136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969a3136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969a3136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969a31365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969a3136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969a3136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969a3136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969a3136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969a3136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Relationship Id="rId5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it.wikipedia.org/wiki/Sapone" TargetMode="External"/><Relationship Id="rId10" Type="http://schemas.openxmlformats.org/officeDocument/2006/relationships/hyperlink" Target="https://it.wikipedia.org/wiki/Acqua" TargetMode="External"/><Relationship Id="rId13" Type="http://schemas.openxmlformats.org/officeDocument/2006/relationships/hyperlink" Target="https://it.wikipedia.org/wiki/Crema_(farmacologia)" TargetMode="External"/><Relationship Id="rId12" Type="http://schemas.openxmlformats.org/officeDocument/2006/relationships/hyperlink" Target="https://it.wikipedia.org/wiki/Sciroppo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it.wikipedia.org/wiki/Composto_organico" TargetMode="External"/><Relationship Id="rId4" Type="http://schemas.openxmlformats.org/officeDocument/2006/relationships/hyperlink" Target="https://it.wikipedia.org/wiki/Gruppo_funzionale" TargetMode="External"/><Relationship Id="rId9" Type="http://schemas.openxmlformats.org/officeDocument/2006/relationships/hyperlink" Target="https://it.wikipedia.org/wiki/Viscosit%C3%A0" TargetMode="External"/><Relationship Id="rId15" Type="http://schemas.openxmlformats.org/officeDocument/2006/relationships/hyperlink" Target="https://it.wikipedia.org/wiki/Additivo_alimentare" TargetMode="External"/><Relationship Id="rId14" Type="http://schemas.openxmlformats.org/officeDocument/2006/relationships/hyperlink" Target="https://it.wikipedia.org/wiki/Cosmetico" TargetMode="External"/><Relationship Id="rId17" Type="http://schemas.openxmlformats.org/officeDocument/2006/relationships/image" Target="../media/image4.png"/><Relationship Id="rId16" Type="http://schemas.openxmlformats.org/officeDocument/2006/relationships/image" Target="../media/image2.png"/><Relationship Id="rId5" Type="http://schemas.openxmlformats.org/officeDocument/2006/relationships/hyperlink" Target="https://it.wikipedia.org/wiki/Ossidrile" TargetMode="External"/><Relationship Id="rId6" Type="http://schemas.openxmlformats.org/officeDocument/2006/relationships/hyperlink" Target="https://it.wikipedia.org/wiki/Trioli" TargetMode="External"/><Relationship Id="rId7" Type="http://schemas.openxmlformats.org/officeDocument/2006/relationships/hyperlink" Target="https://it.wikipedia.org/wiki/Temperatura_ambiente" TargetMode="External"/><Relationship Id="rId8" Type="http://schemas.openxmlformats.org/officeDocument/2006/relationships/hyperlink" Target="https://it.wikipedia.org/wiki/Liquido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idx="2" type="body"/>
          </p:nvPr>
        </p:nvSpPr>
        <p:spPr>
          <a:xfrm>
            <a:off x="4514075" y="0"/>
            <a:ext cx="45516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300">
                <a:latin typeface="Times New Roman"/>
                <a:ea typeface="Times New Roman"/>
                <a:cs typeface="Times New Roman"/>
                <a:sym typeface="Times New Roman"/>
              </a:rPr>
              <a:t>Scienze Integrate CHIMICA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000">
                <a:latin typeface="Times New Roman"/>
                <a:ea typeface="Times New Roman"/>
                <a:cs typeface="Times New Roman"/>
                <a:sym typeface="Times New Roman"/>
              </a:rPr>
              <a:t>Attività laboratoriale in D.A.D.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i="1" lang="it" sz="2200">
                <a:latin typeface="Times New Roman"/>
                <a:ea typeface="Times New Roman"/>
                <a:cs typeface="Times New Roman"/>
                <a:sym typeface="Times New Roman"/>
              </a:rPr>
              <a:t>“Realizzazione  gel disinfettante per le mani”</a:t>
            </a:r>
            <a:endParaRPr i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10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it" sz="1700">
                <a:latin typeface="Times New Roman"/>
                <a:ea typeface="Times New Roman"/>
                <a:cs typeface="Times New Roman"/>
                <a:sym typeface="Times New Roman"/>
              </a:rPr>
              <a:t>indicazioni OMS</a:t>
            </a:r>
            <a:r>
              <a:rPr lang="it" sz="210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200">
                <a:latin typeface="Times New Roman"/>
                <a:ea typeface="Times New Roman"/>
                <a:cs typeface="Times New Roman"/>
                <a:sym typeface="Times New Roman"/>
              </a:rPr>
              <a:t>Novembre 2020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" sz="1900">
                <a:latin typeface="Times New Roman"/>
                <a:ea typeface="Times New Roman"/>
                <a:cs typeface="Times New Roman"/>
                <a:sym typeface="Times New Roman"/>
              </a:rPr>
              <a:t>1^classi indirizzo AGRARIO  sez. A-B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900">
                <a:latin typeface="Times New Roman"/>
                <a:ea typeface="Times New Roman"/>
                <a:cs typeface="Times New Roman"/>
                <a:sym typeface="Times New Roman"/>
              </a:rPr>
              <a:t> 2^classi indirizzo AGRARIO  sez. A-B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143025" y="3599550"/>
            <a:ext cx="4045200" cy="129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I.I.S.S. “C. Amato Vetrano”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Times New Roman"/>
                <a:ea typeface="Times New Roman"/>
                <a:cs typeface="Times New Roman"/>
                <a:sym typeface="Times New Roman"/>
              </a:rPr>
              <a:t>Sciacca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375" y="118250"/>
            <a:ext cx="2677450" cy="33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latin typeface="Times New Roman"/>
                <a:ea typeface="Times New Roman"/>
                <a:cs typeface="Times New Roman"/>
                <a:sym typeface="Times New Roman"/>
              </a:rPr>
              <a:t>Acqua distillata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22"/>
          <p:cNvSpPr txBox="1"/>
          <p:nvPr>
            <p:ph idx="4294967295" type="body"/>
          </p:nvPr>
        </p:nvSpPr>
        <p:spPr>
          <a:xfrm>
            <a:off x="314900" y="874750"/>
            <a:ext cx="8722500" cy="41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L’acqua distillata è un’acqua a cui sono stati sottratti 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minerali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microrganismi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gas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impurità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che normalmente si trovano disciolti nell’acqua non trattata. Quest’acqua, dunque, non presenta 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batteri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calcare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altri minerali ed ha una 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conducibilità elettrica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limitata 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 via della bassa concentrazione di 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ioni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presenti al suo interno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L’acronimo che definisce chimicamente 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l’acqua distillata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nelle formule è quasi uguale a quella dell’acqua “normale”: 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DH</a:t>
            </a:r>
            <a:r>
              <a:rPr b="1" lang="it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Tradotto in termini pratici, significa che in ogni molecola di questo liquido ci sono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atomi di idrogeno e 1 di ossigeno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ma con una differenza fondamentale: la lettera “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che vediamo anteposta indica, appunto, il processo di 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distillazione.</a:t>
            </a:r>
            <a:endParaRPr sz="2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latin typeface="Times New Roman"/>
                <a:ea typeface="Times New Roman"/>
                <a:cs typeface="Times New Roman"/>
                <a:sym typeface="Times New Roman"/>
              </a:rPr>
              <a:t>Preparazione soluzione disinfettante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3"/>
          <p:cNvSpPr txBox="1"/>
          <p:nvPr>
            <p:ph idx="4294967295" type="body"/>
          </p:nvPr>
        </p:nvSpPr>
        <p:spPr>
          <a:xfrm>
            <a:off x="314900" y="874750"/>
            <a:ext cx="8610000" cy="42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Materiale occorrente per un litro di soluzione</a:t>
            </a:r>
            <a:r>
              <a:rPr lang="it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833 ml di alcol etilico al 96% (reperibile al supermercato, quello per preparare liquori);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acqua distillata q.b.;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 ml di acqua ossigenata al 3%;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ml di glicerolo o glicerina (si trova facilmente in farmaci).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Strumentazione occorrente</a:t>
            </a: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contenitore graduato per liquidi (capienza minima 1 litro)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misurino graduato (sciroppo o colluttorio)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-"/>
            </a:pP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cucchiaio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latin typeface="Times New Roman"/>
                <a:ea typeface="Times New Roman"/>
                <a:cs typeface="Times New Roman"/>
                <a:sym typeface="Times New Roman"/>
              </a:rPr>
              <a:t>Preparazione soluzione disinfettante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4"/>
          <p:cNvSpPr txBox="1"/>
          <p:nvPr>
            <p:ph idx="4294967295" type="body"/>
          </p:nvPr>
        </p:nvSpPr>
        <p:spPr>
          <a:xfrm>
            <a:off x="314900" y="874750"/>
            <a:ext cx="8610000" cy="41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Procedimento</a:t>
            </a: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versare 833 ml di alcool nel recipiente, aggiungere e mescolare 42 ml di acqua ossigenata, aggiungere poi alla miscela 15 ml di glicerolo continuando a mescolare. </a:t>
            </a:r>
            <a:r>
              <a:rPr lang="it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Poiché il glicerolo è molto viscoso e si attacca alla parete del misurino  graduato, deve essere risciacquato con un po 'di acqua distillata sterile.</a:t>
            </a: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fine aggiungere l’acqua distillata sino ad arrivare ad un litro totale di miscela.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Suddividere immediatamente la soluzione nei suoi contenitori finali (ad esempio bottiglie di plastica da 500 o 100 ml) e mettere le bottiglie in quarantena per 72 ore prima dell'uso. Ciò consente la distruzione di eventuali spore presenti nell'alcol o nelle bottiglie nuove / riutilizzate.</a:t>
            </a: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latin typeface="Times New Roman"/>
                <a:ea typeface="Times New Roman"/>
                <a:cs typeface="Times New Roman"/>
                <a:sym typeface="Times New Roman"/>
              </a:rPr>
              <a:t>Note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5"/>
          <p:cNvSpPr txBox="1"/>
          <p:nvPr>
            <p:ph idx="4294967295" type="body"/>
          </p:nvPr>
        </p:nvSpPr>
        <p:spPr>
          <a:xfrm>
            <a:off x="314900" y="874750"/>
            <a:ext cx="8610000" cy="41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➢"/>
            </a:pP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Ricordate di incollare sul recipiente o sul dispenser che utilizzerete una etichetta che indichi il suo contenuto e la data di preparazione.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➢"/>
            </a:pP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 renderlo da liquido a gel è possibile aggiungere un </a:t>
            </a:r>
            <a:r>
              <a:rPr b="1"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pizzico di polvere di gomma xantana </a:t>
            </a: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reperibile nelle drogherie)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➢"/>
            </a:pP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ssendo una soluzione incolore è possibile ai fini della sicurezza aggiungere un pizzico di </a:t>
            </a:r>
            <a:r>
              <a:rPr b="1"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colorante idrosolubile per alimenti</a:t>
            </a: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(reperibile nei supermercati)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/>
        </p:nvSpPr>
        <p:spPr>
          <a:xfrm>
            <a:off x="0" y="0"/>
            <a:ext cx="9144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Sequenze</a:t>
            </a:r>
            <a:endParaRPr i="1"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26"/>
          <p:cNvSpPr txBox="1"/>
          <p:nvPr/>
        </p:nvSpPr>
        <p:spPr>
          <a:xfrm>
            <a:off x="912650" y="1027125"/>
            <a:ext cx="42804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26"/>
          <p:cNvSpPr txBox="1"/>
          <p:nvPr/>
        </p:nvSpPr>
        <p:spPr>
          <a:xfrm flipH="1">
            <a:off x="2755050" y="4385150"/>
            <a:ext cx="30384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25" y="835525"/>
            <a:ext cx="2227274" cy="29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4799" y="1413275"/>
            <a:ext cx="2227274" cy="29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0375" y="917100"/>
            <a:ext cx="1974334" cy="263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3009" y="1487900"/>
            <a:ext cx="1854491" cy="2474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/>
        </p:nvSpPr>
        <p:spPr>
          <a:xfrm>
            <a:off x="0" y="0"/>
            <a:ext cx="9144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Soluzioni igienizzanti realizzate dagli alunni</a:t>
            </a:r>
            <a:endParaRPr i="1"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8" name="Google Shape;16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00" y="1758600"/>
            <a:ext cx="3334774" cy="29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8100" y="1758600"/>
            <a:ext cx="2228905" cy="2971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6525" y="1188150"/>
            <a:ext cx="2656750" cy="3542323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/>
          <p:nvPr/>
        </p:nvSpPr>
        <p:spPr>
          <a:xfrm>
            <a:off x="1785325" y="1048375"/>
            <a:ext cx="32502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2500">
                <a:latin typeface="Times New Roman"/>
                <a:ea typeface="Times New Roman"/>
                <a:cs typeface="Times New Roman"/>
                <a:sym typeface="Times New Roman"/>
              </a:rPr>
              <a:t>senza gomma xantana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3000">
                <a:latin typeface="Times New Roman"/>
                <a:ea typeface="Times New Roman"/>
                <a:cs typeface="Times New Roman"/>
                <a:sym typeface="Times New Roman"/>
              </a:rPr>
              <a:t>Relazione di laboratorio</a:t>
            </a:r>
            <a:endParaRPr i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3450" y="682575"/>
            <a:ext cx="3984976" cy="41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>
                <a:latin typeface="Times New Roman"/>
                <a:ea typeface="Times New Roman"/>
                <a:cs typeface="Times New Roman"/>
                <a:sym typeface="Times New Roman"/>
              </a:rPr>
              <a:t>Premessa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0" y="1049700"/>
            <a:ext cx="9144000" cy="3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800">
                <a:latin typeface="Times New Roman"/>
                <a:ea typeface="Times New Roman"/>
                <a:cs typeface="Times New Roman"/>
                <a:sym typeface="Times New Roman"/>
              </a:rPr>
              <a:t>Per proteggersi dal Coronavirus, l’Organizzazione Mondiale della Sanità e il Ministero della Salute raccomandano come prima regola il </a:t>
            </a:r>
            <a:r>
              <a:rPr b="1" lang="it" sz="1800">
                <a:latin typeface="Times New Roman"/>
                <a:ea typeface="Times New Roman"/>
                <a:cs typeface="Times New Roman"/>
                <a:sym typeface="Times New Roman"/>
              </a:rPr>
              <a:t>lavaggio e la disinfezione delle mani</a:t>
            </a:r>
            <a:r>
              <a:rPr lang="it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it" sz="1800">
                <a:latin typeface="Times New Roman"/>
                <a:ea typeface="Times New Roman"/>
                <a:cs typeface="Times New Roman"/>
                <a:sym typeface="Times New Roman"/>
              </a:rPr>
              <a:t>con acqua e sapone o con un gel disinfettante</a:t>
            </a:r>
            <a:r>
              <a:rPr lang="it" sz="1800">
                <a:latin typeface="Times New Roman"/>
                <a:ea typeface="Times New Roman"/>
                <a:cs typeface="Times New Roman"/>
                <a:sym typeface="Times New Roman"/>
              </a:rPr>
              <a:t> per mani quando si è in giro e non è possibile lavare le mani.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800">
                <a:latin typeface="Times New Roman"/>
                <a:ea typeface="Times New Roman"/>
                <a:cs typeface="Times New Roman"/>
                <a:sym typeface="Times New Roman"/>
              </a:rPr>
              <a:t>Quindi </a:t>
            </a:r>
            <a:r>
              <a:rPr b="1" i="1" lang="it" sz="1800">
                <a:latin typeface="Times New Roman"/>
                <a:ea typeface="Times New Roman"/>
                <a:cs typeface="Times New Roman"/>
                <a:sym typeface="Times New Roman"/>
              </a:rPr>
              <a:t>il gel disinfettante per le mani è da intendersi solo come un sostituto di acqua e sapone!</a:t>
            </a:r>
            <a:endParaRPr b="1" i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800">
                <a:latin typeface="Times New Roman"/>
                <a:ea typeface="Times New Roman"/>
                <a:cs typeface="Times New Roman"/>
                <a:sym typeface="Times New Roman"/>
              </a:rPr>
              <a:t>Purtroppo comportamenti scorretti di molti operatori economici hanno fatto aumentare in maniera esagerata il prezzo di questi gel.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800">
                <a:latin typeface="Times New Roman"/>
                <a:ea typeface="Times New Roman"/>
                <a:cs typeface="Times New Roman"/>
                <a:sym typeface="Times New Roman"/>
              </a:rPr>
              <a:t>Ed è proprio per questo che l’OMS ha deciso di divulgare una semplice ricetta per preparare il gel disinfettante per le mani in casa, sicura e con ingredienti facilmente reperibili.</a:t>
            </a:r>
            <a:endParaRPr sz="2900">
              <a:solidFill>
                <a:srgbClr val="202124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latin typeface="Times New Roman"/>
                <a:ea typeface="Times New Roman"/>
                <a:cs typeface="Times New Roman"/>
                <a:sym typeface="Times New Roman"/>
              </a:rPr>
              <a:t>Caratteristiche delle sostanze per la soluzione disinfettante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latin typeface="Times New Roman"/>
                <a:ea typeface="Times New Roman"/>
                <a:cs typeface="Times New Roman"/>
                <a:sym typeface="Times New Roman"/>
              </a:rPr>
              <a:t>Alcool etilico al 96%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6"/>
          <p:cNvSpPr txBox="1"/>
          <p:nvPr>
            <p:ph idx="4294967295" type="body"/>
          </p:nvPr>
        </p:nvSpPr>
        <p:spPr>
          <a:xfrm>
            <a:off x="314900" y="732775"/>
            <a:ext cx="5284200" cy="44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L’alcool etilico alimentare in commercio è il prodotto della f</a:t>
            </a: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ermentazione di zuccheri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ad opera di una famiglia di </a:t>
            </a: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lieviti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denominati saccaromiceti. Questi, in presenza di una fonte di zucchero, ossigeno ed acqua fermentano producendo alcol e anidride carbonica. A seconda dell’origine degli zuccheri si otterrà un prodotto con caratteristiche organolettiche ed aromatiche lievemente diverse.</a:t>
            </a: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 principali fonti di carboidrati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 la produzione di alcol sono i cereali (grano e mais), la barbabietola, e le patate.A </a:t>
            </a: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temperatura ambiente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 presenta come un liquido incolore dall'odore caratteristico e pungente, dal gusto leggermente dolce e bruciante. È tendenzialmente </a:t>
            </a: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volatile 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 estremamente </a:t>
            </a: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infiammabile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La fiamma che produce durante la combustione si presenta di </a:t>
            </a: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colore blu tenue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 quindi non è molto distinguibile in presenza di luce.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6"/>
          <p:cNvSpPr txBox="1"/>
          <p:nvPr>
            <p:ph idx="4294967295" type="body"/>
          </p:nvPr>
        </p:nvSpPr>
        <p:spPr>
          <a:xfrm>
            <a:off x="5390550" y="874750"/>
            <a:ext cx="3705900" cy="41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4500" y="1049825"/>
            <a:ext cx="3478000" cy="34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latin typeface="Times New Roman"/>
                <a:ea typeface="Times New Roman"/>
                <a:cs typeface="Times New Roman"/>
                <a:sym typeface="Times New Roman"/>
              </a:rPr>
              <a:t>Alcool etilico al 96%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7"/>
          <p:cNvSpPr txBox="1"/>
          <p:nvPr>
            <p:ph idx="4294967295" type="body"/>
          </p:nvPr>
        </p:nvSpPr>
        <p:spPr>
          <a:xfrm>
            <a:off x="314900" y="732775"/>
            <a:ext cx="5072700" cy="44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L’alcol etilico (o etanolo) </a:t>
            </a: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uccide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</a:t>
            </a: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microorganismi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denaturando le loro proteine e dissolvendo i loro lipidi. 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Risulta quindi efficace nell’eliminazione di molti </a:t>
            </a: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batteri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funghi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virus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Però è totalmente </a:t>
            </a: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inefficace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contro le </a:t>
            </a: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spore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dei batteri.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</a:t>
            </a: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spore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sono forme cellulari </a:t>
            </a: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specializzate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 la </a:t>
            </a: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sopravvivenza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dei batteri anche in condizioni ambientali avverse, impossibili da eliminare se non con una </a:t>
            </a: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disinfezione totale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con un processo di </a:t>
            </a: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sterilizzazione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.Per garantirci una </a:t>
            </a: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disinfezione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quasi totale (99.99%) siamo costretti quindi a ricorrere ai prodotti certificati come </a:t>
            </a: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Presidio Medico Chirurgico</a:t>
            </a:r>
            <a:endParaRPr b="1"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7"/>
          <p:cNvSpPr txBox="1"/>
          <p:nvPr>
            <p:ph idx="4294967295" type="body"/>
          </p:nvPr>
        </p:nvSpPr>
        <p:spPr>
          <a:xfrm>
            <a:off x="5390550" y="874750"/>
            <a:ext cx="3705900" cy="41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4500" y="1049825"/>
            <a:ext cx="3478000" cy="34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latin typeface="Times New Roman"/>
                <a:ea typeface="Times New Roman"/>
                <a:cs typeface="Times New Roman"/>
                <a:sym typeface="Times New Roman"/>
              </a:rPr>
              <a:t>Perossido di idrogeno o acqua ossigenata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8"/>
          <p:cNvSpPr txBox="1"/>
          <p:nvPr>
            <p:ph idx="4294967295" type="body"/>
          </p:nvPr>
        </p:nvSpPr>
        <p:spPr>
          <a:xfrm>
            <a:off x="314900" y="732775"/>
            <a:ext cx="5072700" cy="44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perossido di idrogeno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noto anche come 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acqua ossigenata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è il più semplice dei perossidi. La sua formula chimica è H</a:t>
            </a:r>
            <a:r>
              <a:rPr baseline="-25000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baseline="-25000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="1" i="1"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temperatura ambiente  è un liquido 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incolore, acquos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o, 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corrosivo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che emana un caratteristico odore </a:t>
            </a:r>
            <a:r>
              <a:rPr b="1"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pungente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 questo non è mai utilizzato puro, ma sempre in 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soluzione </a:t>
            </a:r>
            <a:r>
              <a:rPr b="1" lang="it" sz="1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acquosa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8"/>
          <p:cNvSpPr txBox="1"/>
          <p:nvPr>
            <p:ph idx="4294967295" type="body"/>
          </p:nvPr>
        </p:nvSpPr>
        <p:spPr>
          <a:xfrm>
            <a:off x="5387600" y="864925"/>
            <a:ext cx="3705900" cy="41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325" y="1201325"/>
            <a:ext cx="3429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latin typeface="Times New Roman"/>
                <a:ea typeface="Times New Roman"/>
                <a:cs typeface="Times New Roman"/>
                <a:sym typeface="Times New Roman"/>
              </a:rPr>
              <a:t>Perossido di idrogeno o acqua ossigenata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9"/>
          <p:cNvSpPr txBox="1"/>
          <p:nvPr>
            <p:ph idx="4294967295" type="body"/>
          </p:nvPr>
        </p:nvSpPr>
        <p:spPr>
          <a:xfrm>
            <a:off x="314900" y="732775"/>
            <a:ext cx="5072700" cy="44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Viene 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venduta sotto forma di soluzione acquosa in cui la concentrazione di perossido di idrogeno varia a seconda degli usi per cui viene prodotta. Per indicare la concentrazione dell’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acqua ossigenata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 utilizzano 2 diversi metodi. Per l’acqua ossigenata destinata ad usi domestici si utilizzano i cosiddetti 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volumi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Questi stanno ad indicare il numero di litri di ossigeno che un litro di 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acqua ossigenata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può sviluppare.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Quando parliamo invece di </a:t>
            </a:r>
            <a:r>
              <a:rPr b="1"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acqua ossigenata</a:t>
            </a:r>
            <a:r>
              <a:rPr lang="it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destinata ad usi professionali come ad esempio quella per i laboratori chimici allora si parla di concentrazione percentuale.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9"/>
          <p:cNvSpPr txBox="1"/>
          <p:nvPr>
            <p:ph idx="4294967295" type="body"/>
          </p:nvPr>
        </p:nvSpPr>
        <p:spPr>
          <a:xfrm>
            <a:off x="5387600" y="864925"/>
            <a:ext cx="3705900" cy="41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1325" y="1201325"/>
            <a:ext cx="3429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latin typeface="Times New Roman"/>
                <a:ea typeface="Times New Roman"/>
                <a:cs typeface="Times New Roman"/>
                <a:sym typeface="Times New Roman"/>
              </a:rPr>
              <a:t>Perossido di idrogeno o acqua ossigenata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20"/>
          <p:cNvSpPr txBox="1"/>
          <p:nvPr>
            <p:ph idx="4294967295" type="body"/>
          </p:nvPr>
        </p:nvSpPr>
        <p:spPr>
          <a:xfrm>
            <a:off x="314900" y="732775"/>
            <a:ext cx="5072700" cy="44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NOTA BENE</a:t>
            </a: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nella soluzione del gel igienizzante, il perossido di idrogeno viene </a:t>
            </a:r>
            <a:r>
              <a:rPr lang="it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utilizzato per inattivare le spore batteriche contaminanti nella soluzione e non è un principio attivo per l'antisepsi delle mani.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4500" y="995875"/>
            <a:ext cx="3190350" cy="354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latin typeface="Times New Roman"/>
                <a:ea typeface="Times New Roman"/>
                <a:cs typeface="Times New Roman"/>
                <a:sym typeface="Times New Roman"/>
              </a:rPr>
              <a:t>Glicerolo o glicerina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21"/>
          <p:cNvSpPr txBox="1"/>
          <p:nvPr>
            <p:ph idx="4294967295" type="body"/>
          </p:nvPr>
        </p:nvSpPr>
        <p:spPr>
          <a:xfrm>
            <a:off x="314850" y="804300"/>
            <a:ext cx="4257300" cy="41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</a:t>
            </a:r>
            <a:r>
              <a:rPr lang="it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it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glicerolo</a:t>
            </a:r>
            <a:r>
              <a:rPr lang="it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 </a:t>
            </a:r>
            <a:r>
              <a:rPr b="1" lang="it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glicerina</a:t>
            </a:r>
            <a:r>
              <a:rPr lang="it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è un</a:t>
            </a:r>
            <a:r>
              <a:rPr lang="it" sz="16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composto organic</a:t>
            </a:r>
            <a:r>
              <a:rPr lang="it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nella cui struttura sono presenti tre</a:t>
            </a:r>
            <a:r>
              <a:rPr lang="it" sz="16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gruppi</a:t>
            </a:r>
            <a:r>
              <a:rPr lang="it" sz="16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-OH</a:t>
            </a:r>
            <a:r>
              <a:rPr lang="it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(in altre parole è un "</a:t>
            </a:r>
            <a:r>
              <a:rPr lang="it" sz="16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triolo</a:t>
            </a:r>
            <a:r>
              <a:rPr lang="it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").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it" sz="16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temperatura ambiente</a:t>
            </a:r>
            <a:r>
              <a:rPr lang="it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è un</a:t>
            </a:r>
            <a:r>
              <a:rPr lang="it" sz="16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liquido</a:t>
            </a:r>
            <a:r>
              <a:rPr lang="it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incolore piuttosto denso,</a:t>
            </a:r>
            <a:r>
              <a:rPr lang="it" sz="16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viscoso</a:t>
            </a:r>
            <a:r>
              <a:rPr lang="it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dolciastro; la presenza di tre gruppi -OH lo rende miscibile sia con l'</a:t>
            </a:r>
            <a:r>
              <a:rPr lang="it" sz="16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acqua</a:t>
            </a:r>
            <a:r>
              <a:rPr lang="it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che con l’alcool in ogni proporzione.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600"/>
              </a:spcAft>
              <a:buNone/>
            </a:pPr>
            <a:r>
              <a:rPr lang="it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Ricavato industrialmente come sottoprodotto della preparazione del</a:t>
            </a:r>
            <a:r>
              <a:rPr lang="it" sz="16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sapone</a:t>
            </a:r>
            <a:r>
              <a:rPr lang="it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trova impiego nella produzione di</a:t>
            </a:r>
            <a:r>
              <a:rPr lang="it" sz="16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sciroppi</a:t>
            </a:r>
            <a:r>
              <a:rPr lang="it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it" sz="16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creme</a:t>
            </a:r>
            <a:r>
              <a:rPr lang="it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 uso farmaceutico e</a:t>
            </a:r>
            <a:r>
              <a:rPr lang="it" sz="17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cosmetico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nonchè come</a:t>
            </a:r>
            <a:r>
              <a:rPr lang="it" sz="17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additivo alimentare</a:t>
            </a:r>
            <a:r>
              <a:rPr lang="it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927525" y="995475"/>
            <a:ext cx="2207625" cy="122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399825" y="2766675"/>
            <a:ext cx="2313600" cy="17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