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2c77e0b2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2c77e0b2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2c77e0b2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2c77e0b2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2ce26f56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2ce26f5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2aca961c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2aca961c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2c77e0b2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2c77e0b2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a927b1fc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a927b1fc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2aca961c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2aca961c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a927b1e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a927b1e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2aca961c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2aca961c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2c77e0b2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2c77e0b2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2c77e0b2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2c77e0b2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4514075" y="0"/>
            <a:ext cx="45516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300">
                <a:latin typeface="Times New Roman"/>
                <a:ea typeface="Times New Roman"/>
                <a:cs typeface="Times New Roman"/>
                <a:sym typeface="Times New Roman"/>
              </a:rPr>
              <a:t>Scienze Integrate CHIMICA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>
                <a:latin typeface="Times New Roman"/>
                <a:ea typeface="Times New Roman"/>
                <a:cs typeface="Times New Roman"/>
                <a:sym typeface="Times New Roman"/>
              </a:rPr>
              <a:t>Attività laboratoriale in D.A.D.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i="1" lang="it" sz="2200">
                <a:latin typeface="Times New Roman"/>
                <a:ea typeface="Times New Roman"/>
                <a:cs typeface="Times New Roman"/>
                <a:sym typeface="Times New Roman"/>
              </a:rPr>
              <a:t>“Stratificazione di liquidi aventi densità diverse”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200">
                <a:latin typeface="Times New Roman"/>
                <a:ea typeface="Times New Roman"/>
                <a:cs typeface="Times New Roman"/>
                <a:sym typeface="Times New Roman"/>
              </a:rPr>
              <a:t>Novembre 2020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1900">
                <a:latin typeface="Times New Roman"/>
                <a:ea typeface="Times New Roman"/>
                <a:cs typeface="Times New Roman"/>
                <a:sym typeface="Times New Roman"/>
              </a:rPr>
              <a:t>1^classi indirizzo AGRARIO  sez. A-B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900">
                <a:latin typeface="Times New Roman"/>
                <a:ea typeface="Times New Roman"/>
                <a:cs typeface="Times New Roman"/>
                <a:sym typeface="Times New Roman"/>
              </a:rPr>
              <a:t> 2^classi indirizzo AGRARIO  sez. A-B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143025" y="3599550"/>
            <a:ext cx="4045200" cy="12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I.I.S.S. “C. Amato Vetrano”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Sciacca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375" y="118250"/>
            <a:ext cx="2677450" cy="33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/>
        </p:nvSpPr>
        <p:spPr>
          <a:xfrm>
            <a:off x="0" y="0"/>
            <a:ext cx="9144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 realizzata dagli alunni</a:t>
            </a:r>
            <a:endParaRPr i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675" y="759450"/>
            <a:ext cx="2204925" cy="421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59450"/>
            <a:ext cx="3164739" cy="421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9539" y="759450"/>
            <a:ext cx="2980126" cy="421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0" y="0"/>
            <a:ext cx="9144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 realizzata dagli alunni</a:t>
            </a:r>
            <a:endParaRPr i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074" y="771450"/>
            <a:ext cx="3164739" cy="421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188" y="771450"/>
            <a:ext cx="3164739" cy="421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3000">
                <a:latin typeface="Times New Roman"/>
                <a:ea typeface="Times New Roman"/>
                <a:cs typeface="Times New Roman"/>
                <a:sym typeface="Times New Roman"/>
              </a:rPr>
              <a:t>Relazione di laboratorio</a:t>
            </a:r>
            <a:endParaRPr i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8950" y="762825"/>
            <a:ext cx="4118075" cy="4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Times New Roman"/>
                <a:ea typeface="Times New Roman"/>
                <a:cs typeface="Times New Roman"/>
                <a:sym typeface="Times New Roman"/>
              </a:rPr>
              <a:t>Obiettivo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0" y="1011075"/>
            <a:ext cx="9144000" cy="3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20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1" lang="it" sz="2000">
                <a:latin typeface="Times New Roman"/>
                <a:ea typeface="Times New Roman"/>
                <a:cs typeface="Times New Roman"/>
                <a:sym typeface="Times New Roman"/>
              </a:rPr>
              <a:t>erificare la capacità di stratificazione relativa di liquidi diversi a contatto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2000">
                <a:latin typeface="Times New Roman"/>
                <a:ea typeface="Times New Roman"/>
                <a:cs typeface="Times New Roman"/>
                <a:sym typeface="Times New Roman"/>
              </a:rPr>
              <a:t>Principio:</a:t>
            </a:r>
            <a:r>
              <a:rPr lang="it" sz="2000">
                <a:latin typeface="Times New Roman"/>
                <a:ea typeface="Times New Roman"/>
                <a:cs typeface="Times New Roman"/>
                <a:sym typeface="Times New Roman"/>
              </a:rPr>
              <a:t> differenza di densità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000"/>
              <a:t>I</a:t>
            </a:r>
            <a:endParaRPr sz="2900">
              <a:solidFill>
                <a:srgbClr val="202124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Times New Roman"/>
                <a:ea typeface="Times New Roman"/>
                <a:cs typeface="Times New Roman"/>
                <a:sym typeface="Times New Roman"/>
              </a:rPr>
              <a:t>Materiale e strumentazione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 txBox="1"/>
          <p:nvPr>
            <p:ph idx="4294967295" type="body"/>
          </p:nvPr>
        </p:nvSpPr>
        <p:spPr>
          <a:xfrm>
            <a:off x="314900" y="874750"/>
            <a:ext cx="86100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Materiale occorrente </a:t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uguale quantità di</a:t>
            </a:r>
            <a:r>
              <a:rPr lang="it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detersivo per piatti o sapone liquido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olio di oliva o di semi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alcol denaturato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acqua colorata (con aggiunta di un colore alimentare)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Strumentazione occorrente</a:t>
            </a: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contenitore di vetro trasparente (bicchiere ,ecc.)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cucchiaio o siringa (senza ago)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Times New Roman"/>
                <a:ea typeface="Times New Roman"/>
                <a:cs typeface="Times New Roman"/>
                <a:sym typeface="Times New Roman"/>
              </a:rPr>
              <a:t>Materiale e strumentazione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537" y="719000"/>
            <a:ext cx="5778926" cy="433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0" y="0"/>
            <a:ext cx="9144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Sequenze</a:t>
            </a:r>
            <a:endParaRPr i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0" y="803300"/>
            <a:ext cx="5123400" cy="3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latin typeface="Times New Roman"/>
                <a:ea typeface="Times New Roman"/>
                <a:cs typeface="Times New Roman"/>
                <a:sym typeface="Times New Roman"/>
              </a:rPr>
              <a:t>Procedimento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>
                <a:latin typeface="Times New Roman"/>
                <a:ea typeface="Times New Roman"/>
                <a:cs typeface="Times New Roman"/>
                <a:sym typeface="Times New Roman"/>
              </a:rPr>
              <a:t>Versiamo con delicatezza i 4 liquidi, seguendo l’ordine: detersivo per i piatti o sapone liquido, acqua, olio di semi o di oliva, alcol.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2000">
                <a:latin typeface="Times New Roman"/>
                <a:ea typeface="Times New Roman"/>
                <a:cs typeface="Times New Roman"/>
                <a:sym typeface="Times New Roman"/>
              </a:rPr>
              <a:t>Per non unire i liquidi, soprattutto quelli meno densi come l’alcol e l’olio, ci si può aiutare con imbuto o siringa.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7"/>
          <p:cNvSpPr txBox="1"/>
          <p:nvPr/>
        </p:nvSpPr>
        <p:spPr>
          <a:xfrm flipH="1">
            <a:off x="2755050" y="4385150"/>
            <a:ext cx="30384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400" y="1052450"/>
            <a:ext cx="3715801" cy="36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2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</a:t>
            </a:r>
            <a:r>
              <a:rPr i="1" lang="it" sz="3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i="1" lang="it" sz="3000">
                <a:latin typeface="Times New Roman"/>
                <a:ea typeface="Times New Roman"/>
                <a:cs typeface="Times New Roman"/>
                <a:sym typeface="Times New Roman"/>
              </a:rPr>
              <a:t>Cosa succede e perchè</a:t>
            </a:r>
            <a:endParaRPr i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315725" y="1440125"/>
            <a:ext cx="4256400" cy="30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Times New Roman"/>
                <a:ea typeface="Times New Roman"/>
                <a:cs typeface="Times New Roman"/>
                <a:sym typeface="Times New Roman"/>
              </a:rPr>
              <a:t>I diversi liquidi si stratificano senza mescolarsi.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Times New Roman"/>
                <a:ea typeface="Times New Roman"/>
                <a:cs typeface="Times New Roman"/>
                <a:sym typeface="Times New Roman"/>
              </a:rPr>
              <a:t>La stessa quantità di due liquidi diversi ha un peso differente, a causa della loro diversa densità. I liquidi con una maggiore densità pesano di più e affondano, mentre quelli con una minore densità rimangono negli strati superiori.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751" y="741242"/>
            <a:ext cx="2659501" cy="4196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0" y="0"/>
            <a:ext cx="9144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 realizzata dagli alunni</a:t>
            </a:r>
            <a:endParaRPr i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50" y="759475"/>
            <a:ext cx="2373554" cy="421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6304" y="771450"/>
            <a:ext cx="3164738" cy="421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3450" y="771450"/>
            <a:ext cx="2900201" cy="420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0" y="0"/>
            <a:ext cx="9144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 realizzata dagli alunni</a:t>
            </a:r>
            <a:endParaRPr i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916" y="771450"/>
            <a:ext cx="5055052" cy="42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368" y="771450"/>
            <a:ext cx="3166716" cy="42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0" y="0"/>
            <a:ext cx="9144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 realizzata dagli alunni</a:t>
            </a:r>
            <a:endParaRPr i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76" y="771450"/>
            <a:ext cx="2373554" cy="421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9630" y="771450"/>
            <a:ext cx="3164740" cy="421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6770" y="771450"/>
            <a:ext cx="2373554" cy="421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