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559675" cy="10691813"/>
  <p:notesSz cx="6858000" cy="9144000"/>
  <p:embeddedFontLst>
    <p:embeddedFont>
      <p:font typeface="Montserrat" panose="00000500000000000000" pitchFamily="2" charset="0"/>
      <p:regular r:id="rId4"/>
      <p:bold r:id="rId5"/>
      <p:italic r:id="rId6"/>
      <p:boldItalic r:id="rId7"/>
    </p:embeddedFont>
    <p:embeddedFont>
      <p:font typeface="Montserrat Black" panose="00000A00000000000000" pitchFamily="2" charset="0"/>
      <p:bold r:id="rId8"/>
      <p:boldItalic r:id="rId9"/>
    </p:embeddedFont>
    <p:embeddedFont>
      <p:font typeface="Montserrat ExtraBold" panose="00000900000000000000" pitchFamily="2" charset="0"/>
      <p:bold r:id="rId10"/>
      <p:boldItalic r:id="rId11"/>
    </p:embeddedFont>
    <p:embeddedFont>
      <p:font typeface="Montserrat Medium" panose="00000600000000000000" pitchFamily="2" charset="0"/>
      <p:regular r:id="rId12"/>
      <p:bold r:id="rId13"/>
      <p:italic r:id="rId14"/>
      <p:boldItalic r:id="rId15"/>
    </p:embeddedFont>
    <p:embeddedFont>
      <p:font typeface="Montserrat SemiBold" panose="000007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
          <p15:clr>
            <a:srgbClr val="A4A3A4"/>
          </p15:clr>
        </p15:guide>
        <p15:guide id="2" pos="113">
          <p15:clr>
            <a:srgbClr val="A4A3A4"/>
          </p15:clr>
        </p15:guide>
        <p15:guide id="3" pos="4649">
          <p15:clr>
            <a:srgbClr val="9AA0A6"/>
          </p15:clr>
        </p15:guide>
        <p15:guide id="4" orient="horz" pos="662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597" y="67"/>
      </p:cViewPr>
      <p:guideLst>
        <p:guide orient="horz" pos="113"/>
        <p:guide pos="113"/>
        <p:guide pos="4649"/>
        <p:guide orient="horz" pos="66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0000" y="3319200"/>
            <a:ext cx="7200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2100" b="1">
                <a:solidFill>
                  <a:srgbClr val="007AC2"/>
                </a:solidFill>
                <a:latin typeface="Montserrat"/>
                <a:ea typeface="Montserrat"/>
                <a:cs typeface="Montserrat"/>
                <a:sym typeface="Montserrat"/>
              </a:rPr>
              <a:t>BORSE DI STUDIO PER PROGRAMMI ALL’ESTERO</a:t>
            </a:r>
            <a:endParaRPr sz="2100" b="1">
              <a:solidFill>
                <a:srgbClr val="007AC2"/>
              </a:solidFill>
              <a:latin typeface="Montserrat"/>
              <a:ea typeface="Montserrat"/>
              <a:cs typeface="Montserrat"/>
              <a:sym typeface="Montserrat"/>
            </a:endParaRPr>
          </a:p>
          <a:p>
            <a:pPr marL="0" lvl="0" indent="0" algn="ctr" rtl="0">
              <a:spcBef>
                <a:spcPts val="0"/>
              </a:spcBef>
              <a:spcAft>
                <a:spcPts val="0"/>
              </a:spcAft>
              <a:buNone/>
            </a:pPr>
            <a:r>
              <a:rPr lang="it" sz="1600" b="1">
                <a:solidFill>
                  <a:srgbClr val="007AC2"/>
                </a:solidFill>
                <a:latin typeface="Montserrat"/>
                <a:ea typeface="Montserrat"/>
                <a:cs typeface="Montserrat"/>
                <a:sym typeface="Montserrat"/>
              </a:rPr>
              <a:t>Incontro informativo con i volontari dell’Associazione</a:t>
            </a:r>
            <a:endParaRPr sz="1600" b="1">
              <a:solidFill>
                <a:srgbClr val="007AC2"/>
              </a:solidFill>
              <a:latin typeface="Montserrat"/>
              <a:ea typeface="Montserrat"/>
              <a:cs typeface="Montserrat"/>
              <a:sym typeface="Montserrat"/>
            </a:endParaRPr>
          </a:p>
        </p:txBody>
      </p:sp>
      <p:sp>
        <p:nvSpPr>
          <p:cNvPr id="55" name="Google Shape;55;p13"/>
          <p:cNvSpPr txBox="1"/>
          <p:nvPr/>
        </p:nvSpPr>
        <p:spPr>
          <a:xfrm>
            <a:off x="305400" y="4035300"/>
            <a:ext cx="6949200" cy="11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a:latin typeface="Montserrat"/>
                <a:ea typeface="Montserrat"/>
                <a:cs typeface="Montserrat"/>
                <a:sym typeface="Montserrat"/>
              </a:rPr>
              <a:t>Sei nato prioritariamente tra il </a:t>
            </a:r>
            <a:r>
              <a:rPr lang="it" b="1">
                <a:solidFill>
                  <a:srgbClr val="007AC2"/>
                </a:solidFill>
                <a:latin typeface="Montserrat"/>
                <a:ea typeface="Montserrat"/>
                <a:cs typeface="Montserrat"/>
                <a:sym typeface="Montserrat"/>
              </a:rPr>
              <a:t>1° luglio 2005</a:t>
            </a:r>
            <a:r>
              <a:rPr lang="it">
                <a:latin typeface="Montserrat"/>
                <a:ea typeface="Montserrat"/>
                <a:cs typeface="Montserrat"/>
                <a:sym typeface="Montserrat"/>
              </a:rPr>
              <a:t> e il </a:t>
            </a:r>
            <a:r>
              <a:rPr lang="it" b="1">
                <a:solidFill>
                  <a:srgbClr val="007AC2"/>
                </a:solidFill>
                <a:latin typeface="Montserrat"/>
                <a:ea typeface="Montserrat"/>
                <a:cs typeface="Montserrat"/>
                <a:sym typeface="Montserrat"/>
              </a:rPr>
              <a:t>31 agosto 2008</a:t>
            </a:r>
            <a:r>
              <a:rPr lang="it">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lvl="0" indent="0" algn="l" rtl="0">
              <a:spcBef>
                <a:spcPts val="0"/>
              </a:spcBef>
              <a:spcAft>
                <a:spcPts val="0"/>
              </a:spcAft>
              <a:buNone/>
            </a:pPr>
            <a:r>
              <a:rPr lang="it" b="1">
                <a:solidFill>
                  <a:srgbClr val="007AC2"/>
                </a:solidFill>
                <a:latin typeface="Montserrat"/>
                <a:ea typeface="Montserrat"/>
                <a:cs typeface="Montserrat"/>
                <a:sym typeface="Montserrat"/>
              </a:rPr>
              <a:t>Vivi e studia all’estero</a:t>
            </a:r>
            <a:r>
              <a:rPr lang="it">
                <a:latin typeface="Montserrat"/>
                <a:ea typeface="Montserrat"/>
                <a:cs typeface="Montserrat"/>
                <a:sym typeface="Montserrat"/>
              </a:rPr>
              <a:t> per un periodo che può andare da poche settimane all’intero</a:t>
            </a:r>
            <a:r>
              <a:rPr lang="it" b="1">
                <a:solidFill>
                  <a:srgbClr val="007AC2"/>
                </a:solidFill>
                <a:latin typeface="Montserrat"/>
                <a:ea typeface="Montserrat"/>
                <a:cs typeface="Montserrat"/>
                <a:sym typeface="Montserrat"/>
              </a:rPr>
              <a:t> anno scolastico</a:t>
            </a:r>
            <a:r>
              <a:rPr lang="it">
                <a:latin typeface="Montserrat"/>
                <a:ea typeface="Montserrat"/>
                <a:cs typeface="Montserrat"/>
                <a:sym typeface="Montserrat"/>
              </a:rPr>
              <a:t>. I volontari di</a:t>
            </a:r>
            <a:r>
              <a:rPr lang="it" b="1">
                <a:solidFill>
                  <a:srgbClr val="007AC2"/>
                </a:solidFill>
                <a:latin typeface="Montserrat"/>
                <a:ea typeface="Montserrat"/>
                <a:cs typeface="Montserrat"/>
                <a:sym typeface="Montserrat"/>
              </a:rPr>
              <a:t> Intercultura</a:t>
            </a:r>
            <a:r>
              <a:rPr lang="it">
                <a:latin typeface="Montserrat"/>
                <a:ea typeface="Montserrat"/>
                <a:cs typeface="Montserrat"/>
                <a:sym typeface="Montserrat"/>
              </a:rPr>
              <a:t> ti invitano a un incontro di presentazione dei programmi e delle borse di studio.</a:t>
            </a:r>
            <a:endParaRPr>
              <a:latin typeface="Montserrat"/>
              <a:ea typeface="Montserrat"/>
              <a:cs typeface="Montserrat"/>
              <a:sym typeface="Montserrat"/>
            </a:endParaRPr>
          </a:p>
        </p:txBody>
      </p:sp>
      <p:sp>
        <p:nvSpPr>
          <p:cNvPr id="56" name="Google Shape;56;p13"/>
          <p:cNvSpPr txBox="1"/>
          <p:nvPr/>
        </p:nvSpPr>
        <p:spPr>
          <a:xfrm>
            <a:off x="305400" y="7240075"/>
            <a:ext cx="6949200" cy="1117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200">
                <a:latin typeface="Montserrat Medium"/>
                <a:ea typeface="Montserrat Medium"/>
                <a:cs typeface="Montserrat Medium"/>
                <a:sym typeface="Montserrat Medium"/>
              </a:rPr>
              <a:t>Protagonisti dell'incontro saranno anche alcuni ragazzi appena rientrati dalle loro esperienze in Paesi diversi per spiegare, attraverso il proprio racconto, che cosa significhi trascorrere una parte così importante della propria vita a contatto con un’altra cultura, tra sfide, difficoltà, benefici e bellissimi ricordi di momenti speciali vissuti con i nuovi amici provenienti da tutto il mondo.</a:t>
            </a:r>
            <a:endParaRPr sz="1200">
              <a:latin typeface="Montserrat Medium"/>
              <a:ea typeface="Montserrat Medium"/>
              <a:cs typeface="Montserrat Medium"/>
              <a:sym typeface="Montserrat Medium"/>
            </a:endParaRPr>
          </a:p>
        </p:txBody>
      </p:sp>
      <p:sp>
        <p:nvSpPr>
          <p:cNvPr id="57" name="Google Shape;57;p13"/>
          <p:cNvSpPr/>
          <p:nvPr/>
        </p:nvSpPr>
        <p:spPr>
          <a:xfrm>
            <a:off x="1235788" y="5391450"/>
            <a:ext cx="1746300" cy="343800"/>
          </a:xfrm>
          <a:prstGeom prst="round2SameRect">
            <a:avLst>
              <a:gd name="adj1" fmla="val 16667"/>
              <a:gd name="adj2" fmla="val 0"/>
            </a:avLst>
          </a:prstGeom>
          <a:solidFill>
            <a:srgbClr val="007AC2"/>
          </a:solidFill>
          <a:ln w="9525" cap="flat" cmpd="sng">
            <a:solidFill>
              <a:srgbClr val="007AC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dirty="0">
                <a:solidFill>
                  <a:schemeClr val="lt1"/>
                </a:solidFill>
                <a:latin typeface="Montserrat ExtraBold"/>
                <a:ea typeface="Montserrat ExtraBold"/>
                <a:cs typeface="Montserrat ExtraBold"/>
                <a:sym typeface="Montserrat ExtraBold"/>
              </a:rPr>
              <a:t>SABATO</a:t>
            </a:r>
            <a:endParaRPr dirty="0">
              <a:solidFill>
                <a:schemeClr val="lt1"/>
              </a:solidFill>
              <a:latin typeface="Montserrat ExtraBold"/>
              <a:ea typeface="Montserrat ExtraBold"/>
              <a:cs typeface="Montserrat ExtraBold"/>
              <a:sym typeface="Montserrat ExtraBold"/>
            </a:endParaRPr>
          </a:p>
        </p:txBody>
      </p:sp>
      <p:sp>
        <p:nvSpPr>
          <p:cNvPr id="58" name="Google Shape;58;p13"/>
          <p:cNvSpPr/>
          <p:nvPr/>
        </p:nvSpPr>
        <p:spPr>
          <a:xfrm>
            <a:off x="1235788" y="5765425"/>
            <a:ext cx="1746300" cy="922200"/>
          </a:xfrm>
          <a:prstGeom prst="rect">
            <a:avLst/>
          </a:prstGeom>
          <a:solidFill>
            <a:srgbClr val="007AC2"/>
          </a:solidFill>
          <a:ln>
            <a:noFill/>
          </a:ln>
        </p:spPr>
        <p:txBody>
          <a:bodyPr spcFirstLastPara="1" wrap="square" lIns="91425" tIns="91425" rIns="91425" bIns="91425" anchor="ctr" anchorCtr="0">
            <a:noAutofit/>
          </a:bodyPr>
          <a:lstStyle/>
          <a:p>
            <a:pPr marL="0" lvl="0" indent="0" algn="ctr" rtl="0">
              <a:lnSpc>
                <a:spcPct val="50000"/>
              </a:lnSpc>
              <a:spcBef>
                <a:spcPts val="1000"/>
              </a:spcBef>
              <a:spcAft>
                <a:spcPts val="0"/>
              </a:spcAft>
              <a:buNone/>
            </a:pPr>
            <a:r>
              <a:rPr lang="it" sz="5500" dirty="0">
                <a:solidFill>
                  <a:schemeClr val="lt1"/>
                </a:solidFill>
                <a:latin typeface="Montserrat Black"/>
                <a:ea typeface="Montserrat Black"/>
                <a:cs typeface="Montserrat Black"/>
                <a:sym typeface="Montserrat Black"/>
              </a:rPr>
              <a:t>22</a:t>
            </a:r>
            <a:endParaRPr sz="5500" dirty="0">
              <a:solidFill>
                <a:schemeClr val="lt1"/>
              </a:solidFill>
              <a:latin typeface="Montserrat Black"/>
              <a:ea typeface="Montserrat Black"/>
              <a:cs typeface="Montserrat Black"/>
              <a:sym typeface="Montserrat Black"/>
            </a:endParaRPr>
          </a:p>
          <a:p>
            <a:pPr marL="0" lvl="0" indent="0" algn="ctr" rtl="0">
              <a:lnSpc>
                <a:spcPct val="50000"/>
              </a:lnSpc>
              <a:spcBef>
                <a:spcPts val="0"/>
              </a:spcBef>
              <a:spcAft>
                <a:spcPts val="0"/>
              </a:spcAft>
              <a:buNone/>
            </a:pPr>
            <a:r>
              <a:rPr lang="it" sz="2000" dirty="0">
                <a:solidFill>
                  <a:schemeClr val="lt1"/>
                </a:solidFill>
                <a:latin typeface="Montserrat ExtraBold"/>
                <a:ea typeface="Montserrat ExtraBold"/>
                <a:cs typeface="Montserrat ExtraBold"/>
                <a:sym typeface="Montserrat ExtraBold"/>
              </a:rPr>
              <a:t>ottobre</a:t>
            </a:r>
            <a:endParaRPr sz="2000" dirty="0">
              <a:solidFill>
                <a:schemeClr val="lt1"/>
              </a:solidFill>
              <a:latin typeface="Montserrat ExtraBold"/>
              <a:ea typeface="Montserrat ExtraBold"/>
              <a:cs typeface="Montserrat ExtraBold"/>
              <a:sym typeface="Montserrat ExtraBold"/>
            </a:endParaRPr>
          </a:p>
        </p:txBody>
      </p:sp>
      <p:sp>
        <p:nvSpPr>
          <p:cNvPr id="59" name="Google Shape;59;p13"/>
          <p:cNvSpPr/>
          <p:nvPr/>
        </p:nvSpPr>
        <p:spPr>
          <a:xfrm>
            <a:off x="1235788" y="6717800"/>
            <a:ext cx="1746300" cy="343800"/>
          </a:xfrm>
          <a:prstGeom prst="round2SameRect">
            <a:avLst>
              <a:gd name="adj1" fmla="val 0"/>
              <a:gd name="adj2" fmla="val 15709"/>
            </a:avLst>
          </a:prstGeom>
          <a:solidFill>
            <a:srgbClr val="007AC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t" dirty="0">
                <a:solidFill>
                  <a:schemeClr val="lt1"/>
                </a:solidFill>
                <a:latin typeface="Montserrat ExtraBold"/>
                <a:ea typeface="Montserrat ExtraBold"/>
                <a:cs typeface="Montserrat ExtraBold"/>
                <a:sym typeface="Montserrat ExtraBold"/>
              </a:rPr>
              <a:t>ore 18:00</a:t>
            </a:r>
            <a:endParaRPr dirty="0"/>
          </a:p>
        </p:txBody>
      </p:sp>
      <p:sp>
        <p:nvSpPr>
          <p:cNvPr id="60" name="Google Shape;60;p13"/>
          <p:cNvSpPr txBox="1"/>
          <p:nvPr/>
        </p:nvSpPr>
        <p:spPr>
          <a:xfrm>
            <a:off x="3070113" y="5391450"/>
            <a:ext cx="3254100" cy="34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800" dirty="0">
                <a:solidFill>
                  <a:srgbClr val="007AC2"/>
                </a:solidFill>
                <a:latin typeface="Montserrat ExtraBold"/>
                <a:ea typeface="Montserrat ExtraBold"/>
                <a:cs typeface="Montserrat ExtraBold"/>
                <a:sym typeface="Montserrat ExtraBold"/>
              </a:rPr>
              <a:t>Comune di Sciacca</a:t>
            </a:r>
            <a:endParaRPr sz="1800" dirty="0">
              <a:solidFill>
                <a:srgbClr val="007AC2"/>
              </a:solidFill>
              <a:latin typeface="Montserrat ExtraBold"/>
              <a:ea typeface="Montserrat ExtraBold"/>
              <a:cs typeface="Montserrat ExtraBold"/>
              <a:sym typeface="Montserrat ExtraBold"/>
            </a:endParaRPr>
          </a:p>
        </p:txBody>
      </p:sp>
      <p:sp>
        <p:nvSpPr>
          <p:cNvPr id="61" name="Google Shape;61;p13"/>
          <p:cNvSpPr txBox="1"/>
          <p:nvPr/>
        </p:nvSpPr>
        <p:spPr>
          <a:xfrm>
            <a:off x="3070113" y="5664925"/>
            <a:ext cx="32541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dirty="0">
                <a:latin typeface="Montserrat SemiBold"/>
                <a:ea typeface="Montserrat SemiBold"/>
                <a:cs typeface="Montserrat SemiBold"/>
                <a:sym typeface="Montserrat SemiBold"/>
              </a:rPr>
              <a:t>Sala Blasco, Municipio di Sciacca</a:t>
            </a:r>
            <a:endParaRPr dirty="0">
              <a:latin typeface="Montserrat SemiBold"/>
              <a:ea typeface="Montserrat SemiBold"/>
              <a:cs typeface="Montserrat SemiBold"/>
              <a:sym typeface="Montserrat SemiBold"/>
            </a:endParaRPr>
          </a:p>
          <a:p>
            <a:pPr marL="0" lvl="0" indent="0" algn="l" rtl="0">
              <a:spcBef>
                <a:spcPts val="0"/>
              </a:spcBef>
              <a:spcAft>
                <a:spcPts val="0"/>
              </a:spcAft>
              <a:buNone/>
            </a:pPr>
            <a:r>
              <a:rPr lang="it" dirty="0">
                <a:latin typeface="Montserrat SemiBold"/>
                <a:ea typeface="Montserrat SemiBold"/>
                <a:cs typeface="Montserrat SemiBold"/>
                <a:sym typeface="Montserrat SemiBold"/>
              </a:rPr>
              <a:t>Via Roma, 13</a:t>
            </a:r>
            <a:endParaRPr dirty="0">
              <a:latin typeface="Montserrat SemiBold"/>
              <a:ea typeface="Montserrat SemiBold"/>
              <a:cs typeface="Montserrat SemiBold"/>
              <a:sym typeface="Montserrat SemiBold"/>
            </a:endParaRPr>
          </a:p>
        </p:txBody>
      </p:sp>
      <p:sp>
        <p:nvSpPr>
          <p:cNvPr id="62" name="Google Shape;62;p13"/>
          <p:cNvSpPr txBox="1"/>
          <p:nvPr/>
        </p:nvSpPr>
        <p:spPr>
          <a:xfrm>
            <a:off x="3068013" y="6397850"/>
            <a:ext cx="4126200" cy="639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t" dirty="0">
                <a:latin typeface="Montserrat Medium"/>
                <a:ea typeface="Montserrat Medium"/>
                <a:cs typeface="Montserrat Medium"/>
                <a:sym typeface="Montserrat Medium"/>
              </a:rPr>
              <a:t>Per info: Valerio Oliveri, </a:t>
            </a:r>
            <a:r>
              <a:rPr lang="it-IT" dirty="0">
                <a:latin typeface="Montserrat Medium"/>
                <a:ea typeface="Montserrat Medium"/>
                <a:cs typeface="Montserrat Medium"/>
                <a:sym typeface="Montserrat Medium"/>
              </a:rPr>
              <a:t>3286956680</a:t>
            </a:r>
          </a:p>
          <a:p>
            <a:pPr marL="0" lvl="0" indent="0" algn="l" rtl="0">
              <a:spcBef>
                <a:spcPts val="0"/>
              </a:spcBef>
              <a:spcAft>
                <a:spcPts val="0"/>
              </a:spcAft>
              <a:buNone/>
            </a:pPr>
            <a:r>
              <a:rPr lang="it-IT" dirty="0">
                <a:latin typeface="Montserrat Medium"/>
                <a:ea typeface="Montserrat Medium"/>
                <a:cs typeface="Montserrat Medium"/>
                <a:sym typeface="Montserrat Medium"/>
              </a:rPr>
              <a:t>Mail: afsyoungsciacca@gmail.com</a:t>
            </a:r>
            <a:endParaRPr dirty="0">
              <a:latin typeface="Montserrat Medium"/>
              <a:ea typeface="Montserrat Medium"/>
              <a:cs typeface="Montserrat Medium"/>
              <a:sym typeface="Montserrat Medium"/>
            </a:endParaRPr>
          </a:p>
          <a:p>
            <a:pPr marL="0" lvl="0" indent="0" algn="l" rtl="0">
              <a:spcBef>
                <a:spcPts val="0"/>
              </a:spcBef>
              <a:spcAft>
                <a:spcPts val="0"/>
              </a:spcAft>
              <a:buNone/>
            </a:pPr>
            <a:r>
              <a:rPr lang="it" dirty="0">
                <a:latin typeface="Montserrat Medium"/>
                <a:ea typeface="Montserrat Medium"/>
                <a:cs typeface="Montserrat Medium"/>
                <a:sym typeface="Montserrat Medium"/>
              </a:rPr>
              <a:t>Instagram: afsinterculturasciacca</a:t>
            </a:r>
            <a:endParaRPr dirty="0">
              <a:latin typeface="Montserrat Medium"/>
              <a:ea typeface="Montserrat Medium"/>
              <a:cs typeface="Montserrat Medium"/>
              <a:sym typeface="Montserrat Medium"/>
            </a:endParaRPr>
          </a:p>
        </p:txBody>
      </p:sp>
      <p:sp>
        <p:nvSpPr>
          <p:cNvPr id="63" name="Google Shape;63;p13"/>
          <p:cNvSpPr txBox="1"/>
          <p:nvPr/>
        </p:nvSpPr>
        <p:spPr>
          <a:xfrm>
            <a:off x="305400" y="8533925"/>
            <a:ext cx="5148300" cy="117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 b="1">
                <a:solidFill>
                  <a:srgbClr val="C21B1C"/>
                </a:solidFill>
                <a:latin typeface="Montserrat"/>
                <a:ea typeface="Montserrat"/>
                <a:cs typeface="Montserrat"/>
                <a:sym typeface="Montserrat"/>
              </a:rPr>
              <a:t>48.000+</a:t>
            </a:r>
            <a:r>
              <a:rPr lang="it">
                <a:latin typeface="Montserrat"/>
                <a:ea typeface="Montserrat"/>
                <a:cs typeface="Montserrat"/>
                <a:sym typeface="Montserrat"/>
              </a:rPr>
              <a:t>	studenti all’estero in 65 anni</a:t>
            </a:r>
            <a:endParaRPr>
              <a:latin typeface="Montserrat"/>
              <a:ea typeface="Montserrat"/>
              <a:cs typeface="Montserrat"/>
              <a:sym typeface="Montserrat"/>
            </a:endParaRPr>
          </a:p>
          <a:p>
            <a:pPr marL="0" lvl="0" indent="0" algn="l" rtl="0">
              <a:lnSpc>
                <a:spcPct val="115000"/>
              </a:lnSpc>
              <a:spcBef>
                <a:spcPts val="0"/>
              </a:spcBef>
              <a:spcAft>
                <a:spcPts val="0"/>
              </a:spcAft>
              <a:buNone/>
            </a:pPr>
            <a:r>
              <a:rPr lang="it" b="1">
                <a:solidFill>
                  <a:srgbClr val="E6007D"/>
                </a:solidFill>
                <a:latin typeface="Montserrat"/>
                <a:ea typeface="Montserrat"/>
                <a:cs typeface="Montserrat"/>
                <a:sym typeface="Montserrat"/>
              </a:rPr>
              <a:t>21.000+</a:t>
            </a:r>
            <a:r>
              <a:rPr lang="it">
                <a:latin typeface="Montserrat"/>
                <a:ea typeface="Montserrat"/>
                <a:cs typeface="Montserrat"/>
                <a:sym typeface="Montserrat"/>
              </a:rPr>
              <a:t>	borse di studio negli ultimi trent’anni</a:t>
            </a:r>
            <a:endParaRPr>
              <a:latin typeface="Montserrat"/>
              <a:ea typeface="Montserrat"/>
              <a:cs typeface="Montserrat"/>
              <a:sym typeface="Montserrat"/>
            </a:endParaRPr>
          </a:p>
          <a:p>
            <a:pPr marL="0" lvl="0" indent="0" algn="l" rtl="0">
              <a:lnSpc>
                <a:spcPct val="115000"/>
              </a:lnSpc>
              <a:spcBef>
                <a:spcPts val="0"/>
              </a:spcBef>
              <a:spcAft>
                <a:spcPts val="0"/>
              </a:spcAft>
              <a:buNone/>
            </a:pPr>
            <a:r>
              <a:rPr lang="it" b="1">
                <a:solidFill>
                  <a:srgbClr val="EA573B"/>
                </a:solidFill>
                <a:latin typeface="Montserrat"/>
                <a:ea typeface="Montserrat"/>
                <a:cs typeface="Montserrat"/>
                <a:sym typeface="Montserrat"/>
              </a:rPr>
              <a:t>60+</a:t>
            </a:r>
            <a:r>
              <a:rPr lang="it">
                <a:latin typeface="Montserrat"/>
                <a:ea typeface="Montserrat"/>
                <a:cs typeface="Montserrat"/>
                <a:sym typeface="Montserrat"/>
              </a:rPr>
              <a:t>		destinazioni nei 5 continenti</a:t>
            </a:r>
            <a:endParaRPr>
              <a:latin typeface="Montserrat"/>
              <a:ea typeface="Montserrat"/>
              <a:cs typeface="Montserrat"/>
              <a:sym typeface="Montserrat"/>
            </a:endParaRPr>
          </a:p>
          <a:p>
            <a:pPr marL="0" lvl="0" indent="0" algn="l" rtl="0">
              <a:lnSpc>
                <a:spcPct val="115000"/>
              </a:lnSpc>
              <a:spcBef>
                <a:spcPts val="0"/>
              </a:spcBef>
              <a:spcAft>
                <a:spcPts val="0"/>
              </a:spcAft>
              <a:buNone/>
            </a:pPr>
            <a:r>
              <a:rPr lang="it" b="1">
                <a:solidFill>
                  <a:srgbClr val="E3803A"/>
                </a:solidFill>
                <a:latin typeface="Montserrat"/>
                <a:ea typeface="Montserrat"/>
                <a:cs typeface="Montserrat"/>
                <a:sym typeface="Montserrat"/>
              </a:rPr>
              <a:t>5.500+</a:t>
            </a:r>
            <a:r>
              <a:rPr lang="it">
                <a:latin typeface="Montserrat"/>
                <a:ea typeface="Montserrat"/>
                <a:cs typeface="Montserrat"/>
                <a:sym typeface="Montserrat"/>
              </a:rPr>
              <a:t>	volontari in Italia e duecentomila nel mondo</a:t>
            </a:r>
            <a:endParaRPr>
              <a:latin typeface="Montserrat"/>
              <a:ea typeface="Montserrat"/>
              <a:cs typeface="Montserrat"/>
              <a:sym typeface="Montserrat"/>
            </a:endParaRPr>
          </a:p>
        </p:txBody>
      </p:sp>
      <p:cxnSp>
        <p:nvCxnSpPr>
          <p:cNvPr id="64" name="Google Shape;64;p13"/>
          <p:cNvCxnSpPr/>
          <p:nvPr/>
        </p:nvCxnSpPr>
        <p:spPr>
          <a:xfrm>
            <a:off x="622200" y="8416250"/>
            <a:ext cx="6315600" cy="0"/>
          </a:xfrm>
          <a:prstGeom prst="straightConnector1">
            <a:avLst/>
          </a:prstGeom>
          <a:noFill/>
          <a:ln w="19050" cap="flat" cmpd="sng">
            <a:solidFill>
              <a:srgbClr val="007AC2"/>
            </a:solidFill>
            <a:prstDash val="solid"/>
            <a:round/>
            <a:headEnd type="none" w="med" len="med"/>
            <a:tailEnd type="none" w="med" len="med"/>
          </a:ln>
        </p:spPr>
      </p:cxnSp>
      <p:pic>
        <p:nvPicPr>
          <p:cNvPr id="65" name="Google Shape;65;p13"/>
          <p:cNvPicPr preferRelativeResize="0"/>
          <p:nvPr/>
        </p:nvPicPr>
        <p:blipFill>
          <a:blip r:embed="rId3">
            <a:alphaModFix/>
          </a:blip>
          <a:stretch>
            <a:fillRect/>
          </a:stretch>
        </p:blipFill>
        <p:spPr>
          <a:xfrm>
            <a:off x="2888013" y="10169625"/>
            <a:ext cx="360000" cy="360000"/>
          </a:xfrm>
          <a:prstGeom prst="rect">
            <a:avLst/>
          </a:prstGeom>
          <a:noFill/>
          <a:ln>
            <a:noFill/>
          </a:ln>
        </p:spPr>
      </p:pic>
      <p:pic>
        <p:nvPicPr>
          <p:cNvPr id="66" name="Google Shape;66;p13"/>
          <p:cNvPicPr preferRelativeResize="0"/>
          <p:nvPr/>
        </p:nvPicPr>
        <p:blipFill>
          <a:blip r:embed="rId4">
            <a:alphaModFix/>
          </a:blip>
          <a:stretch>
            <a:fillRect/>
          </a:stretch>
        </p:blipFill>
        <p:spPr>
          <a:xfrm>
            <a:off x="4311988" y="10169625"/>
            <a:ext cx="359999" cy="360000"/>
          </a:xfrm>
          <a:prstGeom prst="rect">
            <a:avLst/>
          </a:prstGeom>
          <a:noFill/>
          <a:ln>
            <a:noFill/>
          </a:ln>
        </p:spPr>
      </p:pic>
      <p:sp>
        <p:nvSpPr>
          <p:cNvPr id="67" name="Google Shape;67;p13"/>
          <p:cNvSpPr txBox="1"/>
          <p:nvPr/>
        </p:nvSpPr>
        <p:spPr>
          <a:xfrm>
            <a:off x="2357550" y="9768775"/>
            <a:ext cx="2844900" cy="3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a:solidFill>
                  <a:schemeClr val="dk2"/>
                </a:solidFill>
                <a:latin typeface="Montserrat SemiBold"/>
                <a:ea typeface="Montserrat SemiBold"/>
                <a:cs typeface="Montserrat SemiBold"/>
                <a:sym typeface="Montserrat SemiBold"/>
              </a:rPr>
              <a:t>Cerca Intercultura sui social!</a:t>
            </a:r>
            <a:endParaRPr>
              <a:solidFill>
                <a:schemeClr val="dk2"/>
              </a:solidFill>
              <a:latin typeface="Montserrat SemiBold"/>
              <a:ea typeface="Montserrat SemiBold"/>
              <a:cs typeface="Montserrat SemiBold"/>
              <a:sym typeface="Montserrat SemiBold"/>
            </a:endParaRPr>
          </a:p>
        </p:txBody>
      </p:sp>
      <p:pic>
        <p:nvPicPr>
          <p:cNvPr id="68" name="Google Shape;68;p13"/>
          <p:cNvPicPr preferRelativeResize="0"/>
          <p:nvPr/>
        </p:nvPicPr>
        <p:blipFill>
          <a:blip r:embed="rId5">
            <a:alphaModFix/>
          </a:blip>
          <a:stretch>
            <a:fillRect/>
          </a:stretch>
        </p:blipFill>
        <p:spPr>
          <a:xfrm>
            <a:off x="3837329" y="10169625"/>
            <a:ext cx="360000" cy="360000"/>
          </a:xfrm>
          <a:prstGeom prst="rect">
            <a:avLst/>
          </a:prstGeom>
          <a:noFill/>
          <a:ln>
            <a:noFill/>
          </a:ln>
        </p:spPr>
      </p:pic>
      <p:pic>
        <p:nvPicPr>
          <p:cNvPr id="69" name="Google Shape;69;p13"/>
          <p:cNvPicPr preferRelativeResize="0"/>
          <p:nvPr/>
        </p:nvPicPr>
        <p:blipFill rotWithShape="1">
          <a:blip r:embed="rId6">
            <a:alphaModFix/>
          </a:blip>
          <a:srcRect t="12787" b="7935"/>
          <a:stretch/>
        </p:blipFill>
        <p:spPr>
          <a:xfrm>
            <a:off x="650279" y="135879"/>
            <a:ext cx="6137723" cy="3242674"/>
          </a:xfrm>
          <a:prstGeom prst="rect">
            <a:avLst/>
          </a:prstGeom>
          <a:noFill/>
          <a:ln>
            <a:noFill/>
          </a:ln>
        </p:spPr>
      </p:pic>
      <p:pic>
        <p:nvPicPr>
          <p:cNvPr id="70" name="Google Shape;70;p13"/>
          <p:cNvPicPr preferRelativeResize="0"/>
          <p:nvPr/>
        </p:nvPicPr>
        <p:blipFill>
          <a:blip r:embed="rId7">
            <a:alphaModFix/>
          </a:blip>
          <a:stretch>
            <a:fillRect/>
          </a:stretch>
        </p:blipFill>
        <p:spPr>
          <a:xfrm>
            <a:off x="3362671" y="10169625"/>
            <a:ext cx="360000" cy="360000"/>
          </a:xfrm>
          <a:prstGeom prst="rect">
            <a:avLst/>
          </a:prstGeom>
          <a:noFill/>
          <a:ln>
            <a:noFill/>
          </a:ln>
        </p:spPr>
      </p:pic>
      <p:pic>
        <p:nvPicPr>
          <p:cNvPr id="71" name="Google Shape;71;p13"/>
          <p:cNvPicPr preferRelativeResize="0"/>
          <p:nvPr/>
        </p:nvPicPr>
        <p:blipFill>
          <a:blip r:embed="rId8">
            <a:alphaModFix/>
          </a:blip>
          <a:stretch>
            <a:fillRect/>
          </a:stretch>
        </p:blipFill>
        <p:spPr>
          <a:xfrm>
            <a:off x="650278" y="2606335"/>
            <a:ext cx="2844901" cy="772219"/>
          </a:xfrm>
          <a:prstGeom prst="rect">
            <a:avLst/>
          </a:prstGeom>
          <a:noFill/>
          <a:ln>
            <a:noFill/>
          </a:ln>
        </p:spPr>
      </p:pic>
      <p:pic>
        <p:nvPicPr>
          <p:cNvPr id="72" name="Google Shape;72;p13"/>
          <p:cNvPicPr preferRelativeResize="0"/>
          <p:nvPr/>
        </p:nvPicPr>
        <p:blipFill>
          <a:blip r:embed="rId9">
            <a:alphaModFix/>
          </a:blip>
          <a:stretch>
            <a:fillRect/>
          </a:stretch>
        </p:blipFill>
        <p:spPr>
          <a:xfrm>
            <a:off x="5412177" y="8533919"/>
            <a:ext cx="1967826" cy="9877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Personalizzato</PresentationFormat>
  <Paragraphs>21</Paragraphs>
  <Slides>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vt:i4>
      </vt:variant>
    </vt:vector>
  </HeadingPairs>
  <TitlesOfParts>
    <vt:vector size="8" baseType="lpstr">
      <vt:lpstr>Montserrat ExtraBold</vt:lpstr>
      <vt:lpstr>Montserrat SemiBold</vt:lpstr>
      <vt:lpstr>Arial</vt:lpstr>
      <vt:lpstr>Montserrat Medium</vt:lpstr>
      <vt:lpstr>Montserrat Black</vt:lpstr>
      <vt:lpstr>Montserrat</vt:lpstr>
      <vt:lpstr>Simple Light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Trapani</dc:creator>
  <cp:lastModifiedBy>Girolamo Trapani</cp:lastModifiedBy>
  <cp:revision>2</cp:revision>
  <dcterms:modified xsi:type="dcterms:W3CDTF">2022-10-07T22:02:07Z</dcterms:modified>
</cp:coreProperties>
</file>